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84" r:id="rId2"/>
    <p:sldMasterId id="2147483689" r:id="rId3"/>
    <p:sldMasterId id="2147483696" r:id="rId4"/>
  </p:sldMasterIdLst>
  <p:notesMasterIdLst>
    <p:notesMasterId r:id="rId19"/>
  </p:notesMasterIdLst>
  <p:sldIdLst>
    <p:sldId id="264" r:id="rId5"/>
    <p:sldId id="306" r:id="rId6"/>
    <p:sldId id="292" r:id="rId7"/>
    <p:sldId id="310" r:id="rId8"/>
    <p:sldId id="312" r:id="rId9"/>
    <p:sldId id="309" r:id="rId10"/>
    <p:sldId id="294" r:id="rId11"/>
    <p:sldId id="295" r:id="rId12"/>
    <p:sldId id="308" r:id="rId13"/>
    <p:sldId id="296" r:id="rId14"/>
    <p:sldId id="299" r:id="rId15"/>
    <p:sldId id="317" r:id="rId16"/>
    <p:sldId id="314" r:id="rId17"/>
    <p:sldId id="298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1">
          <p15:clr>
            <a:srgbClr val="A4A3A4"/>
          </p15:clr>
        </p15:guide>
        <p15:guide id="2" orient="horz" pos="564">
          <p15:clr>
            <a:srgbClr val="A4A3A4"/>
          </p15:clr>
        </p15:guide>
        <p15:guide id="3" orient="horz" pos="164">
          <p15:clr>
            <a:srgbClr val="A4A3A4"/>
          </p15:clr>
        </p15:guide>
        <p15:guide id="4" pos="152">
          <p15:clr>
            <a:srgbClr val="A4A3A4"/>
          </p15:clr>
        </p15:guide>
        <p15:guide id="5" pos="4839">
          <p15:clr>
            <a:srgbClr val="A4A3A4"/>
          </p15:clr>
        </p15:guide>
        <p15:guide id="6" pos="5601">
          <p15:clr>
            <a:srgbClr val="A4A3A4"/>
          </p15:clr>
        </p15:guide>
        <p15:guide id="7" pos="29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B9D7"/>
    <a:srgbClr val="0066FF"/>
    <a:srgbClr val="EE0000"/>
    <a:srgbClr val="FD201B"/>
    <a:srgbClr val="EC0802"/>
    <a:srgbClr val="FD3A3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7" autoAdjust="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4151"/>
        <p:guide orient="horz" pos="564"/>
        <p:guide orient="horz" pos="164"/>
        <p:guide pos="152"/>
        <p:guide pos="4839"/>
        <p:guide pos="5601"/>
        <p:guide pos="2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E3A45-1F14-4B20-9865-BC41C77430A9}" type="datetimeFigureOut">
              <a:rPr lang="ru-RU" smtClean="0"/>
              <a:t>08.12.2016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B9308-8B87-4B03-9A25-D615E40DDA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96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12/8/2016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7680969" cy="6404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9090" y="1616364"/>
            <a:ext cx="2586183" cy="30018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5588" y="274638"/>
            <a:ext cx="4131685" cy="579726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Контакты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588" y="854364"/>
            <a:ext cx="4131685" cy="36368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0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94"/>
            <a:ext cx="7920182" cy="6604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636" y="260350"/>
            <a:ext cx="4218277" cy="1699635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Посохин </a:t>
            </a:r>
            <a:br>
              <a:rPr lang="ru-RU" dirty="0" smtClean="0"/>
            </a:br>
            <a:r>
              <a:rPr lang="ru-RU" dirty="0" smtClean="0"/>
              <a:t>Михаил  Михайлович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63636" y="2586181"/>
            <a:ext cx="4218277" cy="19858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ru-RU" dirty="0" smtClean="0"/>
              <a:t>Президент Национального</a:t>
            </a:r>
          </a:p>
          <a:p>
            <a:pPr lvl="0"/>
            <a:r>
              <a:rPr lang="ru-RU" dirty="0" smtClean="0"/>
              <a:t>объединения изыскателей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проектировщиков, </a:t>
            </a:r>
          </a:p>
          <a:p>
            <a:pPr lvl="0"/>
            <a:r>
              <a:rPr lang="ru-RU" dirty="0" smtClean="0"/>
              <a:t>Народный архитектор России,</a:t>
            </a:r>
          </a:p>
          <a:p>
            <a:pPr lvl="0"/>
            <a:r>
              <a:rPr lang="ru-RU" dirty="0" smtClean="0"/>
              <a:t>Академик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627188"/>
            <a:ext cx="3140075" cy="3141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33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692094" cy="472209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95272" y="3176153"/>
            <a:ext cx="2620819" cy="130348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г. Москва,</a:t>
            </a:r>
          </a:p>
          <a:p>
            <a:pPr lvl="0"/>
            <a:r>
              <a:rPr lang="ru-RU" dirty="0" smtClean="0"/>
              <a:t>ул. Юбилейная, </a:t>
            </a:r>
          </a:p>
          <a:p>
            <a:pPr lvl="0"/>
            <a:r>
              <a:rPr lang="ru-RU" dirty="0" smtClean="0"/>
              <a:t>д.1 стр.1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3B299EC-4AB4-0F4C-81E8-195ECA09A7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711700" cy="47117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895272" y="2044697"/>
            <a:ext cx="2620819" cy="113145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bg2"/>
                </a:solidFill>
              </a:defRPr>
            </a:lvl2pPr>
            <a:lvl3pPr marL="914400" indent="0">
              <a:buNone/>
              <a:defRPr sz="1800">
                <a:solidFill>
                  <a:schemeClr val="bg2"/>
                </a:solidFill>
              </a:defRPr>
            </a:lvl3pPr>
            <a:lvl4pPr marL="1371600" indent="0">
              <a:buNone/>
              <a:defRPr sz="1800">
                <a:solidFill>
                  <a:schemeClr val="bg2"/>
                </a:solidFill>
              </a:defRPr>
            </a:lvl4pPr>
            <a:lvl5pPr marL="1828800" indent="0">
              <a:buNone/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dirty="0" smtClean="0"/>
              <a:t>Место проведения: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8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ного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0" y="-8467"/>
            <a:ext cx="7694613" cy="5715303"/>
            <a:chOff x="0" y="-8467"/>
            <a:chExt cx="7694613" cy="5715303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836738" y="0"/>
              <a:ext cx="5857875" cy="5706836"/>
            </a:xfrm>
            <a:custGeom>
              <a:avLst/>
              <a:gdLst>
                <a:gd name="T0" fmla="*/ 0 w 2976"/>
                <a:gd name="T1" fmla="*/ 2975 h 2975"/>
                <a:gd name="T2" fmla="*/ 0 w 2976"/>
                <a:gd name="T3" fmla="*/ 2975 h 2975"/>
                <a:gd name="T4" fmla="*/ 2976 w 2976"/>
                <a:gd name="T5" fmla="*/ 2975 h 2975"/>
                <a:gd name="T6" fmla="*/ 2976 w 2976"/>
                <a:gd name="T7" fmla="*/ 0 h 2975"/>
                <a:gd name="T8" fmla="*/ 0 w 2976"/>
                <a:gd name="T9" fmla="*/ 0 h 2975"/>
                <a:gd name="T10" fmla="*/ 0 w 2976"/>
                <a:gd name="T11" fmla="*/ 2975 h 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6" h="2975">
                  <a:moveTo>
                    <a:pt x="0" y="2975"/>
                  </a:moveTo>
                  <a:lnTo>
                    <a:pt x="0" y="2975"/>
                  </a:lnTo>
                  <a:lnTo>
                    <a:pt x="2976" y="2975"/>
                  </a:lnTo>
                  <a:lnTo>
                    <a:pt x="2976" y="0"/>
                  </a:lnTo>
                  <a:lnTo>
                    <a:pt x="0" y="0"/>
                  </a:lnTo>
                  <a:lnTo>
                    <a:pt x="0" y="2975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0" y="-8467"/>
              <a:ext cx="1836738" cy="1833563"/>
            </a:xfrm>
            <a:custGeom>
              <a:avLst/>
              <a:gdLst>
                <a:gd name="T0" fmla="*/ 0 w 984"/>
                <a:gd name="T1" fmla="*/ 981 h 981"/>
                <a:gd name="T2" fmla="*/ 0 w 984"/>
                <a:gd name="T3" fmla="*/ 981 h 981"/>
                <a:gd name="T4" fmla="*/ 984 w 984"/>
                <a:gd name="T5" fmla="*/ 981 h 981"/>
                <a:gd name="T6" fmla="*/ 984 w 984"/>
                <a:gd name="T7" fmla="*/ 0 h 981"/>
                <a:gd name="T8" fmla="*/ 0 w 984"/>
                <a:gd name="T9" fmla="*/ 0 h 981"/>
                <a:gd name="T10" fmla="*/ 0 w 984"/>
                <a:gd name="T11" fmla="*/ 98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4" h="981">
                  <a:moveTo>
                    <a:pt x="0" y="981"/>
                  </a:moveTo>
                  <a:lnTo>
                    <a:pt x="0" y="981"/>
                  </a:lnTo>
                  <a:lnTo>
                    <a:pt x="984" y="981"/>
                  </a:lnTo>
                  <a:lnTo>
                    <a:pt x="984" y="0"/>
                  </a:lnTo>
                  <a:lnTo>
                    <a:pt x="0" y="0"/>
                  </a:lnTo>
                  <a:lnTo>
                    <a:pt x="0" y="981"/>
                  </a:lnTo>
                  <a:close/>
                </a:path>
              </a:pathLst>
            </a:custGeom>
            <a:solidFill>
              <a:srgbClr val="2D71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 dirty="0"/>
            </a:p>
          </p:txBody>
        </p:sp>
      </p:grp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57400" y="650484"/>
            <a:ext cx="5424055" cy="490939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Текст материала</a:t>
            </a:r>
          </a:p>
          <a:p>
            <a:pPr lvl="0"/>
            <a:r>
              <a:rPr lang="ru-RU" dirty="0" smtClean="0"/>
              <a:t>	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3286" y="138793"/>
            <a:ext cx="1518558" cy="1518558"/>
          </a:xfrm>
        </p:spPr>
        <p:txBody>
          <a:bodyPr anchor="ctr" anchorCtr="0">
            <a:normAutofit/>
          </a:bodyPr>
          <a:lstStyle>
            <a:lvl1pPr algn="ctr">
              <a:defRPr sz="1600" b="0" cap="none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материала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2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590" y="2160270"/>
            <a:ext cx="6532245" cy="44577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01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300" y="6322061"/>
            <a:ext cx="4514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/>
            <a:fld id="{786E8778-3440-4FC9-9BC4-D1A15C2FC4DD}" type="slidenum">
              <a:rPr lang="ru-RU" smtClean="0">
                <a:solidFill>
                  <a:prstClr val="white"/>
                </a:solidFill>
              </a:rPr>
              <a:pPr defTabSz="68580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973932" y="1327150"/>
            <a:ext cx="8037910" cy="43656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100">
                <a:solidFill>
                  <a:srgbClr val="005C9B"/>
                </a:solidFill>
              </a:defRPr>
            </a:lvl1pPr>
            <a:lvl2pPr>
              <a:buNone/>
              <a:defRPr>
                <a:solidFill>
                  <a:srgbClr val="005C9B"/>
                </a:solidFill>
              </a:defRPr>
            </a:lvl2pPr>
            <a:lvl3pPr>
              <a:buNone/>
              <a:defRPr>
                <a:solidFill>
                  <a:srgbClr val="005C9B"/>
                </a:solidFill>
              </a:defRPr>
            </a:lvl3pPr>
            <a:lvl4pPr>
              <a:buNone/>
              <a:defRPr>
                <a:solidFill>
                  <a:srgbClr val="005C9B"/>
                </a:solidFill>
              </a:defRPr>
            </a:lvl4pPr>
            <a:lvl5pPr>
              <a:buNone/>
              <a:defRPr>
                <a:solidFill>
                  <a:srgbClr val="005C9B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973393" y="127820"/>
            <a:ext cx="8037871" cy="875071"/>
          </a:xfrm>
          <a:prstGeom prst="rect">
            <a:avLst/>
          </a:prstGeom>
        </p:spPr>
        <p:txBody>
          <a:bodyPr anchor="ctr"/>
          <a:lstStyle>
            <a:lvl1pPr algn="ctr">
              <a:defRPr sz="2700">
                <a:solidFill>
                  <a:srgbClr val="005C9B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30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51735" y="2103120"/>
            <a:ext cx="6489383" cy="452628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900"/>
              </a:spcAft>
              <a:defRPr sz="495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34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685800"/>
            <a:fld id="{96C3C098-0FBB-4080-9287-40DBC2D90E0A}" type="datetimeFigureOut">
              <a:rPr lang="ru-RU" smtClean="0">
                <a:solidFill>
                  <a:prstClr val="black"/>
                </a:solidFill>
              </a:rPr>
              <a:pPr defTabSz="685800"/>
              <a:t>08.12.2016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685800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685800"/>
            <a:fld id="{C138D210-9C93-4574-ABE7-3A36127E671C}" type="slidenum">
              <a:rPr lang="ru-RU" smtClean="0">
                <a:solidFill>
                  <a:prstClr val="black"/>
                </a:solidFill>
              </a:rPr>
              <a:pPr defTabSz="68580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6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679741" cy="6589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2000" y="1905000"/>
            <a:ext cx="4052455" cy="2505364"/>
          </a:xfrm>
        </p:spPr>
        <p:txBody>
          <a:bodyPr anchor="t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саморегулируемых организаций, основанных на членстве лиц, выполняющих инженерные изыскания, и саморегулируемых организаций основанных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членстве лиц, осуществляющих подготовку проектной документации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2264064"/>
            <a:ext cx="2936874" cy="1397000"/>
          </a:xfrm>
        </p:spPr>
        <p:txBody>
          <a:bodyPr>
            <a:noAutofit/>
          </a:bodyPr>
          <a:lstStyle>
            <a:lvl1pPr marL="0" indent="0" algn="ctr">
              <a:buNone/>
              <a:defRPr sz="90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VI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0" y="3661064"/>
            <a:ext cx="2936875" cy="772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съезд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936875" y="4745182"/>
            <a:ext cx="1808307" cy="18445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dirty="0" err="1" smtClean="0">
                <a:solidFill>
                  <a:srgbClr val="58585B"/>
                </a:solidFill>
              </a:rPr>
              <a:t>www.nopriz.ru</a:t>
            </a:r>
            <a:endParaRPr lang="en-US" sz="1800" cap="none" dirty="0">
              <a:solidFill>
                <a:srgbClr val="585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31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94"/>
            <a:ext cx="7920182" cy="6604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636" y="260350"/>
            <a:ext cx="4218277" cy="1699635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Посохин </a:t>
            </a:r>
            <a:br>
              <a:rPr lang="ru-RU" dirty="0" smtClean="0"/>
            </a:br>
            <a:r>
              <a:rPr lang="ru-RU" dirty="0" smtClean="0"/>
              <a:t>Михаил  Михайлович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63636" y="2586181"/>
            <a:ext cx="4218277" cy="19858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ru-RU" dirty="0" smtClean="0"/>
              <a:t>Президент Национального</a:t>
            </a:r>
          </a:p>
          <a:p>
            <a:pPr lvl="0"/>
            <a:r>
              <a:rPr lang="ru-RU" dirty="0" smtClean="0"/>
              <a:t>объединения изыскателей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проектировщиков, </a:t>
            </a:r>
          </a:p>
          <a:p>
            <a:pPr lvl="0"/>
            <a:r>
              <a:rPr lang="ru-RU" dirty="0" smtClean="0"/>
              <a:t>Народный архитектор России,</a:t>
            </a:r>
          </a:p>
          <a:p>
            <a:pPr lvl="0"/>
            <a:r>
              <a:rPr lang="ru-RU" dirty="0" smtClean="0"/>
              <a:t>Академик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627188"/>
            <a:ext cx="3140075" cy="3141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40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7681663" cy="4745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363" y="0"/>
            <a:ext cx="2159001" cy="2906713"/>
          </a:xfrm>
        </p:spPr>
        <p:txBody>
          <a:bodyPr anchor="ctr" anchorCtr="0">
            <a:normAutofit/>
          </a:bodyPr>
          <a:lstStyle>
            <a:lvl1pPr algn="l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bg-BG" dirty="0" smtClean="0"/>
              <a:t>Регламент </a:t>
            </a:r>
            <a:br>
              <a:rPr lang="bg-BG" dirty="0" smtClean="0"/>
            </a:br>
            <a:r>
              <a:rPr lang="bg-BG" dirty="0" smtClean="0"/>
              <a:t>IV Съезда </a:t>
            </a:r>
            <a:br>
              <a:rPr lang="bg-BG" dirty="0" smtClean="0"/>
            </a:br>
            <a:r>
              <a:rPr lang="bg-BG" dirty="0" smtClean="0"/>
              <a:t>НОПРИЗ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09636" y="923636"/>
            <a:ext cx="4271819" cy="35329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1. Продолжительность</a:t>
            </a:r>
          </a:p>
          <a:p>
            <a:pPr lvl="0"/>
            <a:r>
              <a:rPr lang="ru-RU" dirty="0" smtClean="0"/>
              <a:t>	не должна превышать: </a:t>
            </a:r>
          </a:p>
          <a:p>
            <a:pPr lvl="0"/>
            <a:r>
              <a:rPr lang="ru-RU" dirty="0" smtClean="0"/>
              <a:t> 	– для доклада – 15 минут; </a:t>
            </a:r>
          </a:p>
          <a:p>
            <a:pPr lvl="0"/>
            <a:r>
              <a:rPr lang="ru-RU" dirty="0" smtClean="0"/>
              <a:t>  	– выступления в прениях – </a:t>
            </a:r>
          </a:p>
          <a:p>
            <a:pPr lvl="0"/>
            <a:r>
              <a:rPr lang="ru-RU" dirty="0" smtClean="0"/>
              <a:t>	3 минуты; </a:t>
            </a:r>
          </a:p>
          <a:p>
            <a:pPr lvl="0"/>
            <a:r>
              <a:rPr lang="ru-RU" dirty="0" smtClean="0"/>
              <a:t>  	– для ответов на вопросы, </a:t>
            </a:r>
          </a:p>
          <a:p>
            <a:pPr lvl="0"/>
            <a:r>
              <a:rPr lang="ru-RU" dirty="0" smtClean="0"/>
              <a:t>	сообщений, справок – 3</a:t>
            </a:r>
            <a:r>
              <a:rPr lang="en-US" dirty="0" smtClean="0"/>
              <a:t> </a:t>
            </a:r>
            <a:r>
              <a:rPr lang="ru-RU" dirty="0" smtClean="0"/>
              <a:t>минуты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2. Съезд завершить до 11:30</a:t>
            </a:r>
          </a:p>
          <a:p>
            <a:pPr lvl="0"/>
            <a:r>
              <a:rPr lang="ru-RU" dirty="0" smtClean="0"/>
              <a:t>	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25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692094" cy="472209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95272" y="3176153"/>
            <a:ext cx="2620819" cy="130348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г. Москва,</a:t>
            </a:r>
          </a:p>
          <a:p>
            <a:pPr lvl="0"/>
            <a:r>
              <a:rPr lang="ru-RU" dirty="0" smtClean="0"/>
              <a:t>ул. Юбилейная, </a:t>
            </a:r>
          </a:p>
          <a:p>
            <a:pPr lvl="0"/>
            <a:r>
              <a:rPr lang="ru-RU" dirty="0" smtClean="0"/>
              <a:t>д.1 стр.1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711700" cy="47117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895272" y="2044697"/>
            <a:ext cx="2620819" cy="113145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bg2"/>
                </a:solidFill>
              </a:defRPr>
            </a:lvl2pPr>
            <a:lvl3pPr marL="914400" indent="0">
              <a:buNone/>
              <a:defRPr sz="1800">
                <a:solidFill>
                  <a:schemeClr val="bg2"/>
                </a:solidFill>
              </a:defRPr>
            </a:lvl3pPr>
            <a:lvl4pPr marL="1371600" indent="0">
              <a:buNone/>
              <a:defRPr sz="1800">
                <a:solidFill>
                  <a:schemeClr val="bg2"/>
                </a:solidFill>
              </a:defRPr>
            </a:lvl4pPr>
            <a:lvl5pPr marL="1828800" indent="0">
              <a:buNone/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dirty="0" smtClean="0"/>
              <a:t>Место проведения: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75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7680969" cy="6404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9090" y="1616364"/>
            <a:ext cx="2586183" cy="30018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5588" y="274638"/>
            <a:ext cx="4131685" cy="579726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Контакты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588" y="854364"/>
            <a:ext cx="4131685" cy="36368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51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8585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8585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721E-FD57-4065-A2A2-12CE202D0B49}" type="slidenum">
              <a:rPr lang="ru-RU">
                <a:solidFill>
                  <a:srgbClr val="58585B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52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679741" cy="6589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2000" y="1905000"/>
            <a:ext cx="4052455" cy="2505364"/>
          </a:xfrm>
        </p:spPr>
        <p:txBody>
          <a:bodyPr anchor="t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саморегулируемых организаций, основанных на членстве лиц, выполняющих инженерные изыскания, и саморегулируемых организаций основанных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членстве лиц, осуществляющих подготовку проектной документации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2264064"/>
            <a:ext cx="2936874" cy="1397000"/>
          </a:xfrm>
        </p:spPr>
        <p:txBody>
          <a:bodyPr>
            <a:noAutofit/>
          </a:bodyPr>
          <a:lstStyle>
            <a:lvl1pPr marL="0" indent="0" algn="ctr">
              <a:buNone/>
              <a:defRPr sz="90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VI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0" y="3661064"/>
            <a:ext cx="2936875" cy="772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съезд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936875" y="4745182"/>
            <a:ext cx="1808307" cy="18445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dirty="0" err="1" smtClean="0">
                <a:solidFill>
                  <a:srgbClr val="58585B"/>
                </a:solidFill>
              </a:rPr>
              <a:t>www.nopriz.ru</a:t>
            </a:r>
            <a:endParaRPr lang="en-US" sz="1800" cap="none" dirty="0">
              <a:solidFill>
                <a:srgbClr val="585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96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94"/>
            <a:ext cx="7920182" cy="6604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636" y="260350"/>
            <a:ext cx="4218277" cy="1699635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Посохин </a:t>
            </a:r>
            <a:br>
              <a:rPr lang="ru-RU" dirty="0" smtClean="0"/>
            </a:br>
            <a:r>
              <a:rPr lang="ru-RU" dirty="0" smtClean="0"/>
              <a:t>Михаил  Михайлович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63636" y="2586181"/>
            <a:ext cx="4218277" cy="19858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ru-RU" dirty="0" smtClean="0"/>
              <a:t>Президент Национального</a:t>
            </a:r>
          </a:p>
          <a:p>
            <a:pPr lvl="0"/>
            <a:r>
              <a:rPr lang="ru-RU" dirty="0" smtClean="0"/>
              <a:t>объединения изыскателей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проектировщиков, </a:t>
            </a:r>
          </a:p>
          <a:p>
            <a:pPr lvl="0"/>
            <a:r>
              <a:rPr lang="ru-RU" dirty="0" smtClean="0"/>
              <a:t>Народный архитектор России,</a:t>
            </a:r>
          </a:p>
          <a:p>
            <a:pPr lvl="0"/>
            <a:r>
              <a:rPr lang="ru-RU" dirty="0" smtClean="0"/>
              <a:t>Академик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627188"/>
            <a:ext cx="3140075" cy="3141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35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7681663" cy="4745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363" y="0"/>
            <a:ext cx="2159001" cy="2906713"/>
          </a:xfrm>
        </p:spPr>
        <p:txBody>
          <a:bodyPr anchor="ctr" anchorCtr="0">
            <a:normAutofit/>
          </a:bodyPr>
          <a:lstStyle>
            <a:lvl1pPr algn="l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bg-BG" dirty="0" smtClean="0"/>
              <a:t>Регламент </a:t>
            </a:r>
            <a:br>
              <a:rPr lang="bg-BG" dirty="0" smtClean="0"/>
            </a:br>
            <a:r>
              <a:rPr lang="bg-BG" dirty="0" smtClean="0"/>
              <a:t>IV Съезда </a:t>
            </a:r>
            <a:br>
              <a:rPr lang="bg-BG" dirty="0" smtClean="0"/>
            </a:br>
            <a:r>
              <a:rPr lang="bg-BG" dirty="0" smtClean="0"/>
              <a:t>НОПРИЗ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09636" y="923636"/>
            <a:ext cx="4271819" cy="35329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1. Продолжительность</a:t>
            </a:r>
          </a:p>
          <a:p>
            <a:pPr lvl="0"/>
            <a:r>
              <a:rPr lang="ru-RU" dirty="0" smtClean="0"/>
              <a:t>	не должна превышать: </a:t>
            </a:r>
          </a:p>
          <a:p>
            <a:pPr lvl="0"/>
            <a:r>
              <a:rPr lang="ru-RU" dirty="0" smtClean="0"/>
              <a:t> 	– для доклада – 15 минут; </a:t>
            </a:r>
          </a:p>
          <a:p>
            <a:pPr lvl="0"/>
            <a:r>
              <a:rPr lang="ru-RU" dirty="0" smtClean="0"/>
              <a:t>  	– выступления в прениях – </a:t>
            </a:r>
          </a:p>
          <a:p>
            <a:pPr lvl="0"/>
            <a:r>
              <a:rPr lang="ru-RU" dirty="0" smtClean="0"/>
              <a:t>	3 минуты; </a:t>
            </a:r>
          </a:p>
          <a:p>
            <a:pPr lvl="0"/>
            <a:r>
              <a:rPr lang="ru-RU" dirty="0" smtClean="0"/>
              <a:t>  	– для ответов на вопросы, </a:t>
            </a:r>
          </a:p>
          <a:p>
            <a:pPr lvl="0"/>
            <a:r>
              <a:rPr lang="ru-RU" dirty="0" smtClean="0"/>
              <a:t>	сообщений, справок – 3</a:t>
            </a:r>
            <a:r>
              <a:rPr lang="en-US" dirty="0" smtClean="0"/>
              <a:t> </a:t>
            </a:r>
            <a:r>
              <a:rPr lang="ru-RU" dirty="0" smtClean="0"/>
              <a:t>минуты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2. Съезд завершить до 11:30</a:t>
            </a:r>
          </a:p>
          <a:p>
            <a:pPr lvl="0"/>
            <a:r>
              <a:rPr lang="ru-RU" dirty="0" smtClean="0"/>
              <a:t>	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80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692094" cy="472209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95272" y="3176153"/>
            <a:ext cx="2620819" cy="130348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г. Москва,</a:t>
            </a:r>
          </a:p>
          <a:p>
            <a:pPr lvl="0"/>
            <a:r>
              <a:rPr lang="ru-RU" dirty="0" smtClean="0"/>
              <a:t>ул. Юбилейная, </a:t>
            </a:r>
          </a:p>
          <a:p>
            <a:pPr lvl="0"/>
            <a:r>
              <a:rPr lang="ru-RU" dirty="0" smtClean="0"/>
              <a:t>д.1 стр.1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711700" cy="47117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895272" y="2044697"/>
            <a:ext cx="2620819" cy="113145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bg2"/>
                </a:solidFill>
              </a:defRPr>
            </a:lvl2pPr>
            <a:lvl3pPr marL="914400" indent="0">
              <a:buNone/>
              <a:defRPr sz="1800">
                <a:solidFill>
                  <a:schemeClr val="bg2"/>
                </a:solidFill>
              </a:defRPr>
            </a:lvl3pPr>
            <a:lvl4pPr marL="1371600" indent="0">
              <a:buNone/>
              <a:defRPr sz="1800">
                <a:solidFill>
                  <a:schemeClr val="bg2"/>
                </a:solidFill>
              </a:defRPr>
            </a:lvl4pPr>
            <a:lvl5pPr marL="1828800" indent="0">
              <a:buNone/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dirty="0" smtClean="0"/>
              <a:t>Место проведения: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7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7680969" cy="6404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9090" y="1616364"/>
            <a:ext cx="2586183" cy="30018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5588" y="274638"/>
            <a:ext cx="4131685" cy="579726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Контакты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588" y="854364"/>
            <a:ext cx="4131685" cy="36368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26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8585B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8585B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721E-FD57-4065-A2A2-12CE202D0B49}" type="slidenum">
              <a:rPr lang="ru-RU">
                <a:solidFill>
                  <a:srgbClr val="58585B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0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3B299EC-4AB4-0F4C-81E8-195ECA09A7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681913" y="6145069"/>
            <a:ext cx="1209675" cy="4398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3" r:id="rId12"/>
    <p:sldLayoutId id="2147483650" r:id="rId13"/>
    <p:sldLayoutId id="2147483652" r:id="rId14"/>
    <p:sldLayoutId id="2147483655" r:id="rId15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60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247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2247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1913" y="274638"/>
            <a:ext cx="1209675" cy="375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81913" y="6145069"/>
            <a:ext cx="1209675" cy="43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4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247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2247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1913" y="274638"/>
            <a:ext cx="1209675" cy="375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81913" y="6145069"/>
            <a:ext cx="1209675" cy="43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4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39" y="30798"/>
            <a:ext cx="438911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«Система независимой оценки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квалификаций и ее взаимосвязь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с национальным реестром специалистов»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Докладчик: директор Департамента по законодательному и правовому обеспечению НОПРИЗ Васильева Ю.В.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-132081" y="3245462"/>
            <a:ext cx="4734561" cy="7576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6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324" y="139337"/>
            <a:ext cx="8229600" cy="4571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512" y="269966"/>
            <a:ext cx="8007339" cy="58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6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520378" y="172720"/>
            <a:ext cx="8229600" cy="833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ru-RU" sz="1600" b="1" dirty="0" smtClean="0">
              <a:solidFill>
                <a:srgbClr val="0056AC"/>
              </a:solidFill>
            </a:endParaRPr>
          </a:p>
          <a:p>
            <a:pPr>
              <a:lnSpc>
                <a:spcPct val="100000"/>
              </a:lnSpc>
            </a:pPr>
            <a:endParaRPr lang="ru-RU" sz="1600" b="1" dirty="0">
              <a:solidFill>
                <a:srgbClr val="0056AC"/>
              </a:solidFill>
            </a:endParaRPr>
          </a:p>
          <a:p>
            <a:pPr>
              <a:lnSpc>
                <a:spcPct val="100000"/>
              </a:lnSpc>
            </a:pPr>
            <a:endParaRPr lang="ru-RU" sz="1600" b="1" dirty="0" smtClean="0">
              <a:solidFill>
                <a:srgbClr val="0056AC"/>
              </a:solidFill>
            </a:endParaRPr>
          </a:p>
          <a:p>
            <a:pPr>
              <a:lnSpc>
                <a:spcPct val="100000"/>
              </a:lnSpc>
            </a:pPr>
            <a:endParaRPr lang="ru-RU" sz="1600" b="1" dirty="0">
              <a:solidFill>
                <a:srgbClr val="0056AC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rgbClr val="0070C0"/>
                </a:solidFill>
              </a:rPr>
              <a:t>Профстандарты в области градостроительства, изысканий и архитектурно – строительного проектирования на этапах внедрения системы  </a:t>
            </a:r>
            <a:r>
              <a:rPr lang="ru-RU" sz="1600" dirty="0">
                <a:solidFill>
                  <a:srgbClr val="0070C0"/>
                </a:solidFill>
              </a:rPr>
              <a:t/>
            </a:r>
            <a:br>
              <a:rPr lang="ru-RU" sz="16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152032"/>
              </p:ext>
            </p:extLst>
          </p:nvPr>
        </p:nvGraphicFramePr>
        <p:xfrm>
          <a:off x="520379" y="767081"/>
          <a:ext cx="8229599" cy="2928047"/>
        </p:xfrm>
        <a:graphic>
          <a:graphicData uri="http://schemas.openxmlformats.org/drawingml/2006/table">
            <a:tbl>
              <a:tblPr firstRow="1" bandRow="1"/>
              <a:tblGrid>
                <a:gridCol w="444821"/>
                <a:gridCol w="6868160"/>
                <a:gridCol w="916618"/>
              </a:tblGrid>
              <a:tr h="236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200" dirty="0" smtClean="0"/>
                        <a:t>Название </a:t>
                      </a:r>
                      <a:r>
                        <a:rPr lang="ru-RU" sz="1200" dirty="0" err="1" smtClean="0"/>
                        <a:t>профстандарта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200" dirty="0" smtClean="0"/>
                        <a:t>Заказчик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45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200" b="1" dirty="0" smtClean="0"/>
                        <a:t>1.</a:t>
                      </a:r>
                      <a:endParaRPr lang="ru-RU" sz="12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200" dirty="0" smtClean="0"/>
                        <a:t>Архитектор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200" dirty="0" smtClean="0"/>
                        <a:t>НОПРИЗ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6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Специалист в области проектирования систем газоснабжения объектов капстроительства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86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200" b="1" dirty="0" smtClean="0"/>
                        <a:t>3.</a:t>
                      </a:r>
                      <a:endParaRPr lang="ru-RU" sz="12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200" dirty="0" smtClean="0"/>
                        <a:t>Специалист</a:t>
                      </a:r>
                      <a:r>
                        <a:rPr lang="ru-RU" sz="1200" baseline="0" dirty="0" smtClean="0"/>
                        <a:t> в области проектирования систем отопления, вентиляции, кондиционирования и холодоснабжения объектов капстроительства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13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200" b="1" dirty="0" smtClean="0"/>
                        <a:t>4.</a:t>
                      </a:r>
                      <a:endParaRPr lang="ru-RU" sz="12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200" dirty="0" smtClean="0"/>
                        <a:t>Специалист</a:t>
                      </a:r>
                      <a:r>
                        <a:rPr lang="ru-RU" sz="1200" baseline="0" dirty="0" smtClean="0"/>
                        <a:t> в области проектирования систем водоснабжения и водоотведения объектов капстроительства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86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200" b="1" dirty="0" smtClean="0"/>
                        <a:t>5.</a:t>
                      </a:r>
                      <a:endParaRPr lang="ru-RU" sz="12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Специалист в области проектирования слаботочных систем, систем диспетчеризации, автоматизации</a:t>
                      </a:r>
                      <a:r>
                        <a:rPr lang="ru-RU" sz="1200" baseline="0" dirty="0" smtClean="0"/>
                        <a:t> и управления инженерными системами объектов капстроительства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21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200" b="1" dirty="0" smtClean="0"/>
                        <a:t>6.</a:t>
                      </a:r>
                      <a:endParaRPr lang="ru-RU" sz="12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Специалист в области проектирования систем электроснабжения объектов капстроительства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4117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200" b="1" dirty="0" smtClean="0"/>
                        <a:t>7.</a:t>
                      </a:r>
                      <a:endParaRPr lang="ru-RU" sz="12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200" dirty="0" smtClean="0"/>
                        <a:t>Инженер-эколог в изысканиях для проектирования, строительства,</a:t>
                      </a:r>
                      <a:r>
                        <a:rPr lang="ru-RU" sz="1200" baseline="0" dirty="0" smtClean="0"/>
                        <a:t> ремонта и реконструкции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09738"/>
              </p:ext>
            </p:extLst>
          </p:nvPr>
        </p:nvGraphicFramePr>
        <p:xfrm>
          <a:off x="532757" y="3667760"/>
          <a:ext cx="8217221" cy="1748971"/>
        </p:xfrm>
        <a:graphic>
          <a:graphicData uri="http://schemas.openxmlformats.org/drawingml/2006/table">
            <a:tbl>
              <a:tblPr firstRow="1" bandRow="1"/>
              <a:tblGrid>
                <a:gridCol w="442603"/>
                <a:gridCol w="6858000"/>
                <a:gridCol w="916618"/>
              </a:tblGrid>
              <a:tr h="6789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Инженер-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гидрометеоролог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в изысканиях для проектирования, строительства, ремонта и реконструкции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6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200" b="0" dirty="0" smtClean="0"/>
                        <a:t>9.</a:t>
                      </a:r>
                      <a:endParaRPr lang="ru-RU" sz="12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Инженер-геолог в изысканиях для проектирования, строительства, ремонта и реконструкции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593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200" b="0" dirty="0" smtClean="0"/>
                        <a:t>10.</a:t>
                      </a:r>
                      <a:endParaRPr lang="ru-RU" sz="12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Инженер-изыскатель в геодезической и картографической деятельности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992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1760"/>
            <a:ext cx="8229600" cy="558800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  <a:effectLst/>
                <a:latin typeface="Arial"/>
              </a:rPr>
              <a:t>Взаимосвязь НРС и независимой оценки квалификаций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147320" y="1209040"/>
            <a:ext cx="1945640" cy="1463040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ЦОК по архитектуре</a:t>
            </a:r>
            <a:endParaRPr lang="ru-RU" sz="1400" b="1" dirty="0"/>
          </a:p>
        </p:txBody>
      </p:sp>
      <p:sp>
        <p:nvSpPr>
          <p:cNvPr id="11" name="Овал 10"/>
          <p:cNvSpPr/>
          <p:nvPr/>
        </p:nvSpPr>
        <p:spPr>
          <a:xfrm>
            <a:off x="2402840" y="848360"/>
            <a:ext cx="1894840" cy="1417320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ЦОК по изысканиям</a:t>
            </a:r>
            <a:endParaRPr lang="ru-RU" sz="1400" b="1" dirty="0"/>
          </a:p>
        </p:txBody>
      </p:sp>
      <p:sp>
        <p:nvSpPr>
          <p:cNvPr id="12" name="Овал 11"/>
          <p:cNvSpPr/>
          <p:nvPr/>
        </p:nvSpPr>
        <p:spPr>
          <a:xfrm>
            <a:off x="4663440" y="744220"/>
            <a:ext cx="2550160" cy="1625600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ЦОК по проектированию инженерных сетей</a:t>
            </a:r>
            <a:endParaRPr lang="ru-RU" sz="1400" b="1" dirty="0"/>
          </a:p>
        </p:txBody>
      </p:sp>
      <p:sp>
        <p:nvSpPr>
          <p:cNvPr id="13" name="Овал 12"/>
          <p:cNvSpPr/>
          <p:nvPr/>
        </p:nvSpPr>
        <p:spPr>
          <a:xfrm>
            <a:off x="7447280" y="1557020"/>
            <a:ext cx="1524000" cy="1234440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Иные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120140" y="2672080"/>
            <a:ext cx="769620" cy="883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61360" y="2265680"/>
            <a:ext cx="274320" cy="11480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384800" y="2369820"/>
            <a:ext cx="441960" cy="10439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294880" y="2814320"/>
            <a:ext cx="802640" cy="8229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889760" y="3413760"/>
            <a:ext cx="5405120" cy="64008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lt1"/>
                </a:solidFill>
              </a:rPr>
              <a:t>Проведение </a:t>
            </a:r>
            <a:r>
              <a:rPr lang="ru-RU" b="1" dirty="0">
                <a:solidFill>
                  <a:schemeClr val="lt1"/>
                </a:solidFill>
              </a:rPr>
              <a:t>независимой оценки квалификаций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889760" y="5001260"/>
            <a:ext cx="5405120" cy="64008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lt1"/>
                </a:solidFill>
              </a:rPr>
              <a:t>Включение в Национальный реестр специалистов </a:t>
            </a:r>
            <a:endParaRPr lang="ru-RU" b="1" dirty="0">
              <a:solidFill>
                <a:schemeClr val="lt1"/>
              </a:solidFill>
            </a:endParaRPr>
          </a:p>
        </p:txBody>
      </p:sp>
      <p:sp>
        <p:nvSpPr>
          <p:cNvPr id="30" name="Блок-схема: объединение 29"/>
          <p:cNvSpPr/>
          <p:nvPr/>
        </p:nvSpPr>
        <p:spPr>
          <a:xfrm>
            <a:off x="3350260" y="4091940"/>
            <a:ext cx="2410460" cy="835660"/>
          </a:xfrm>
          <a:prstGeom prst="flowChartMer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НОПРИЗ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02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749" cy="70943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НАПОЛНЕНИЕ НАЦИОНАЛЬНОГО РЕЕСТРА СПЕЦИАЛИСТОВ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44732"/>
            <a:ext cx="9379131" cy="5253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976845"/>
            <a:ext cx="2367915" cy="1467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algn="ctr">
              <a:spcAft>
                <a:spcPts val="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31.12.16</a:t>
            </a:r>
            <a:endParaRPr lang="ru-RU" sz="110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технического задания</a:t>
            </a:r>
            <a:endParaRPr lang="ru-RU" sz="1100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</a:t>
            </a:r>
            <a:r>
              <a:rPr lang="ru-RU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НОПРИЗ</a:t>
            </a:r>
            <a:endParaRPr lang="ru-RU" sz="11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87924" y="1753733"/>
            <a:ext cx="2152650" cy="19601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5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31.12.2016</a:t>
            </a:r>
            <a:endParaRPr lang="ru-RU" sz="11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5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отраслевой рамки квалификаций (ОРК)</a:t>
            </a:r>
            <a:endParaRPr lang="ru-RU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5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5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</a:t>
            </a:r>
            <a:r>
              <a:rPr lang="ru-RU" sz="115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ООО </a:t>
            </a:r>
            <a:r>
              <a:rPr lang="ru-RU" sz="115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15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Ивент</a:t>
            </a:r>
            <a:r>
              <a:rPr lang="ru-RU" sz="115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Менеджмент Компани»</a:t>
            </a:r>
            <a:endParaRPr lang="ru-RU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1800" y="4066903"/>
            <a:ext cx="6032863" cy="137695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01.0</a:t>
            </a:r>
            <a:r>
              <a:rPr lang="en-US" sz="11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.2017</a:t>
            </a:r>
            <a:endParaRPr lang="ru-RU" sz="11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11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Положения о ведении Реестра (внутренний документ НОПРИЗ);</a:t>
            </a:r>
            <a:endParaRPr lang="ru-RU" sz="11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11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Положения об обработке персональных данных;</a:t>
            </a:r>
            <a:endParaRPr lang="ru-RU" sz="11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11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Положения о хранении документов (ведении архива).</a:t>
            </a:r>
            <a:endParaRPr lang="ru-RU" sz="11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 algn="ctr">
              <a:lnSpc>
                <a:spcPct val="150000"/>
              </a:lnSpc>
              <a:spcAft>
                <a:spcPts val="0"/>
              </a:spcAft>
            </a:pPr>
            <a:r>
              <a:rPr lang="ru-RU" sz="11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</a:t>
            </a:r>
            <a:r>
              <a:rPr lang="ru-RU" sz="11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НОПРИЗ</a:t>
            </a:r>
            <a:endParaRPr lang="ru-RU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5834379"/>
            <a:ext cx="7332617" cy="65123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01.05.2017</a:t>
            </a:r>
            <a:endParaRPr lang="ru-RU" sz="11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Национального реестра специалистов в изысканиях и проектировании</a:t>
            </a:r>
            <a:endParaRPr lang="ru-RU" sz="11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945" y="3805826"/>
            <a:ext cx="2305050" cy="16573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30.04.17</a:t>
            </a:r>
            <a:endParaRPr lang="ru-RU" sz="11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программного обеспечения НРС </a:t>
            </a:r>
            <a:endParaRPr lang="ru-RU" sz="11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12284" y="1738493"/>
            <a:ext cx="1931716" cy="195725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5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31.12.2016</a:t>
            </a:r>
            <a:endParaRPr lang="ru-RU" sz="11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5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Приказа Минстроя России, включая Перечень направлений подготовки</a:t>
            </a:r>
            <a:r>
              <a:rPr lang="ru-RU" sz="115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5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5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5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</a:t>
            </a:r>
            <a:r>
              <a:rPr lang="ru-RU" sz="115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ООО </a:t>
            </a:r>
            <a:r>
              <a:rPr lang="ru-RU" sz="115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консалтинговая группа </a:t>
            </a:r>
            <a:r>
              <a:rPr lang="ru-RU" sz="115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«Базис»</a:t>
            </a:r>
            <a:endParaRPr lang="ru-RU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09571" y="979261"/>
            <a:ext cx="6153514" cy="51648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методологии</a:t>
            </a:r>
            <a:endParaRPr lang="ru-RU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0791" y="979261"/>
            <a:ext cx="2393950" cy="5230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технический</a:t>
            </a:r>
            <a:endParaRPr lang="ru-RU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607185" y="1530848"/>
            <a:ext cx="0" cy="445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984625" y="1530848"/>
            <a:ext cx="0" cy="207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926988" y="1753734"/>
            <a:ext cx="1847850" cy="19561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5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01.03.2017 </a:t>
            </a:r>
            <a:r>
              <a:rPr lang="ru-RU" sz="115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 Положения об обучении, сертификации и ведении единого реестра специалистов ГИП и </a:t>
            </a:r>
            <a:r>
              <a:rPr lang="ru-RU" sz="115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ГАП</a:t>
            </a:r>
          </a:p>
          <a:p>
            <a:pPr algn="ctr">
              <a:spcAft>
                <a:spcPts val="0"/>
              </a:spcAft>
            </a:pPr>
            <a:endParaRPr lang="ru-RU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5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</a:t>
            </a:r>
            <a:r>
              <a:rPr lang="ru-RU" sz="115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15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5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«КМК»</a:t>
            </a:r>
            <a:endParaRPr lang="ru-RU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936252" y="1531483"/>
            <a:ext cx="0" cy="207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85017" y="1540373"/>
            <a:ext cx="0" cy="198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689100" y="3473450"/>
            <a:ext cx="0" cy="33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337049" y="3709852"/>
            <a:ext cx="45085" cy="31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185989" y="3728130"/>
            <a:ext cx="0" cy="334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924800" y="3728130"/>
            <a:ext cx="0" cy="350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809706" y="5491480"/>
            <a:ext cx="138248" cy="299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647825" y="5520055"/>
            <a:ext cx="45085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9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46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2177" y="6218"/>
            <a:ext cx="363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Основные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положения 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7240" y="595024"/>
            <a:ext cx="8518967" cy="23704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DDDEDD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Согласно ст. 195. 3 ТК РФ если ТК РФ, другими федеральными законами, иными нормативными правовыми актами РФ установлены требования к квалификации, необходимой работнику для выполнения определенной трудовой функции, профессиональные стандарты в части указанных требований обязательны для применения работодателями. </a:t>
            </a:r>
          </a:p>
          <a:p>
            <a:pPr algn="just"/>
            <a:r>
              <a:rPr lang="ru-RU" sz="1400" b="1" dirty="0">
                <a:solidFill>
                  <a:srgbClr val="DDDEDD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Характеристики квалификации, которые содержатся в профессиональных стандартах и обязательность применения которых не установлена в соответствии с частью первой настоящей статьи, применяются работодателями в качестве основы для определения требований к квалификации работников с учетом особенностей выполняемых работниками трудовых функций, обусловленных применяемыми технологиями и принятой организацией производства и труда </a:t>
            </a:r>
            <a:endParaRPr lang="ru-RU" sz="1400" dirty="0">
              <a:solidFill>
                <a:srgbClr val="5858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7240" y="3402957"/>
            <a:ext cx="8518967" cy="9553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DDDEDD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Федеральный  закон от 03.07.2016 N 238-ФЗ «О независимой оценке квалификации» устанавливает правовые и организационные основы и порядок проведения независимой оценки квалификаций работников или лиц, претендующих на осуществление определенного вида деятельности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7240" y="4861367"/>
            <a:ext cx="8518966" cy="13739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DDDEDD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Независимая оценка квалификации работников или лиц, претендующих на осуществление определенного вида трудовой </a:t>
            </a:r>
            <a:r>
              <a:rPr lang="ru-RU" sz="1400" b="1" dirty="0" smtClean="0">
                <a:solidFill>
                  <a:srgbClr val="DDDEDD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деятельности </a:t>
            </a:r>
            <a:r>
              <a:rPr lang="ru-RU" sz="1400" b="1" dirty="0">
                <a:solidFill>
                  <a:srgbClr val="DDDEDD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- процедура подтверждения соответствия квалификации соискателя положениям профессионального стандарта или квалификационным требованиям, установленным федеральными законами и иными нормативными правовыми актами Российской Федерации, проведенная центром оценки квалификаций в соответствии с настоящим Федеральным </a:t>
            </a:r>
            <a:r>
              <a:rPr lang="ru-RU" sz="1400" b="1" dirty="0" smtClean="0">
                <a:solidFill>
                  <a:srgbClr val="DDDEDD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законом.</a:t>
            </a:r>
            <a:endParaRPr lang="ru-RU" sz="1400" b="1" dirty="0">
              <a:solidFill>
                <a:srgbClr val="DDDEDD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479403" y="2965476"/>
            <a:ext cx="0" cy="4374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79403" y="4423886"/>
            <a:ext cx="0" cy="4374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7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591498" y="254000"/>
            <a:ext cx="8229600" cy="8267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dirty="0" smtClean="0"/>
              <a:t>СТРУКТУРА СИСТЕМЫ НЕЗАВИСИМОЙ ОЦЕНКИ КВАЛИФИКАЦИЙ</a:t>
            </a:r>
            <a:endParaRPr lang="ru-RU" sz="2000" dirty="0"/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591498" y="1150440"/>
            <a:ext cx="8229600" cy="69414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25200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Национальный совет по профессиональным квалификациям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64069" y="1873730"/>
            <a:ext cx="294640" cy="345440"/>
          </a:xfrm>
          <a:prstGeom prst="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91498" y="3378925"/>
            <a:ext cx="8151908" cy="102370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25200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Совет по профессиональным квалификациям в определенной области деятельности      Комиссии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729" y="4402630"/>
            <a:ext cx="371888" cy="384081"/>
          </a:xfrm>
          <a:prstGeom prst="rect">
            <a:avLst/>
          </a:prstGeom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591498" y="4815839"/>
            <a:ext cx="8229600" cy="67836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25200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</a:rPr>
              <a:t>Центр оценки квалификаций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632" y="5494205"/>
            <a:ext cx="377985" cy="384081"/>
          </a:xfrm>
          <a:prstGeom prst="rect">
            <a:avLst/>
          </a:prstGeom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591498" y="5907415"/>
            <a:ext cx="8229600" cy="66185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25200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</a:rPr>
              <a:t>Работник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01" y="2982986"/>
            <a:ext cx="371888" cy="3901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50" y="2228152"/>
            <a:ext cx="8346147" cy="957155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6261463" y="4058194"/>
            <a:ext cx="252549" cy="12192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79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299EC-4AB4-0F4C-81E8-195ECA09A73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0"/>
            <a:ext cx="7315200" cy="67056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Национальный совет </a:t>
            </a:r>
            <a:endParaRPr lang="ru-RU" sz="28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85601" y="205921"/>
            <a:ext cx="1518558" cy="15185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НСПК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434080"/>
            <a:ext cx="1828800" cy="34239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Основные задачи НСПК</a:t>
            </a:r>
            <a:endParaRPr lang="ru-RU" sz="20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Текст 5"/>
          <p:cNvSpPr>
            <a:spLocks noGrp="1"/>
          </p:cNvSpPr>
          <p:nvPr>
            <p:ph type="body" idx="1"/>
          </p:nvPr>
        </p:nvSpPr>
        <p:spPr>
          <a:xfrm>
            <a:off x="2001520" y="782320"/>
            <a:ext cx="5679440" cy="25704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Национальный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совет - национальный совет при Президенте Российской Федерации по профессиональным квалификациям, который является консультативным органом при Президенте Российской Федерации для рассмотрения вопросов, касающихся развития квалификаций в Российской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Федерации (Указ Президента Российской Федерации от 16 апреля 2014 № 249)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28800" y="3566160"/>
            <a:ext cx="7315200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5"/>
          <p:cNvSpPr txBox="1">
            <a:spLocks/>
          </p:cNvSpPr>
          <p:nvPr/>
        </p:nvSpPr>
        <p:spPr>
          <a:xfrm>
            <a:off x="1828800" y="3434080"/>
            <a:ext cx="5862320" cy="27533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b="0" kern="1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1520" y="3722638"/>
            <a:ext cx="68725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Координация </a:t>
            </a:r>
            <a:r>
              <a:rPr lang="ru-RU" dirty="0"/>
              <a:t>деятельности федеральных органов исполнительной власти, объединений работодателей, профессиональных союзов (их объединений), ассоциаций (союзов) и иных организаций, представляющих и (или) объединяющих профессиональные сообщества, образовательных, научных и других организаций в сфере независимой оценки </a:t>
            </a:r>
            <a:r>
              <a:rPr lang="ru-RU" dirty="0" smtClean="0"/>
              <a:t>квалификации.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34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299EC-4AB4-0F4C-81E8-195ECA09A73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0"/>
            <a:ext cx="7315200" cy="67056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Национальное агентство развития квалификаций</a:t>
            </a:r>
            <a:endParaRPr lang="ru-RU" sz="20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85601" y="205921"/>
            <a:ext cx="1518558" cy="15185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НАРК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821576"/>
            <a:ext cx="1828800" cy="403642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Основные задачи НАРК</a:t>
            </a:r>
            <a:endParaRPr lang="ru-RU" sz="20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Текст 5"/>
          <p:cNvSpPr>
            <a:spLocks noGrp="1"/>
          </p:cNvSpPr>
          <p:nvPr>
            <p:ph type="body" idx="1"/>
          </p:nvPr>
        </p:nvSpPr>
        <p:spPr>
          <a:xfrm>
            <a:off x="2001520" y="782319"/>
            <a:ext cx="5679440" cy="2108925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Автономная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некоммерческая организация, созданная в целях обеспечения деятельности по развитию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квалификаций,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в состав учредителей которой входят общероссийские объединения работодателей, общероссийские объединения профессиональных союзов и Российская Федерация, от имени которой функции и полномочия учредителя осуществляют федеральные органы исполнительной власти, уполномоченные Правительством Российской Федерации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28800" y="2891245"/>
            <a:ext cx="7276453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5"/>
          <p:cNvSpPr txBox="1">
            <a:spLocks/>
          </p:cNvSpPr>
          <p:nvPr/>
        </p:nvSpPr>
        <p:spPr>
          <a:xfrm>
            <a:off x="1828800" y="2377440"/>
            <a:ext cx="5862320" cy="381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b="0" kern="1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2891243"/>
            <a:ext cx="71671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обеспечивает организационную, методическую, экспертно-аналитическую поддержку деятельности национального совета, советов по профессиональным квалификациям и центров оценки </a:t>
            </a:r>
            <a:r>
              <a:rPr lang="ru-RU" sz="1600" dirty="0" smtClean="0"/>
              <a:t>квалификаций;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подготавливает для </a:t>
            </a:r>
            <a:r>
              <a:rPr lang="ru-RU" sz="1600" dirty="0" smtClean="0"/>
              <a:t>НСПК предложения </a:t>
            </a:r>
            <a:r>
              <a:rPr lang="ru-RU" sz="1600" dirty="0"/>
              <a:t>по наделению </a:t>
            </a:r>
            <a:r>
              <a:rPr lang="ru-RU" sz="1600" dirty="0" smtClean="0"/>
              <a:t>СПК полномочиями </a:t>
            </a:r>
            <a:r>
              <a:rPr lang="ru-RU" sz="1600" dirty="0"/>
              <a:t>по организации проведения независимой оценки квалификации по определенному виду профессиональной деятельности, а также по прекращению таких </a:t>
            </a:r>
            <a:r>
              <a:rPr lang="ru-RU" sz="1600" dirty="0" smtClean="0"/>
              <a:t>полномочий;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организует формирование и ведение </a:t>
            </a:r>
            <a:r>
              <a:rPr lang="ru-RU" sz="1600" dirty="0" smtClean="0"/>
              <a:t>реестра;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утверждает на основе предложений </a:t>
            </a:r>
            <a:r>
              <a:rPr lang="ru-RU" sz="1600" dirty="0" smtClean="0"/>
              <a:t>СПК наименования </a:t>
            </a:r>
            <a:r>
              <a:rPr lang="ru-RU" sz="1600" dirty="0"/>
              <a:t>квалификаций и требования к квалификации, на соответствие которым проводится независимая оценка квалификации, </a:t>
            </a:r>
            <a:r>
              <a:rPr lang="ru-RU" sz="1600" dirty="0" smtClean="0"/>
              <a:t>после </a:t>
            </a:r>
            <a:r>
              <a:rPr lang="ru-RU" sz="1600" dirty="0"/>
              <a:t>одобрения этих предложений национальным советом, вносит содержащиеся в указанных документах сведения в реестр</a:t>
            </a:r>
          </a:p>
        </p:txBody>
      </p:sp>
    </p:spTree>
    <p:extLst>
      <p:ext uri="{BB962C8B-B14F-4D97-AF65-F5344CB8AC3E}">
        <p14:creationId xmlns:p14="http://schemas.microsoft.com/office/powerpoint/2010/main" val="51610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299EC-4AB4-0F4C-81E8-195ECA09A73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0"/>
            <a:ext cx="7315200" cy="67056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Совет по профессиональным квалификациям</a:t>
            </a:r>
            <a:endParaRPr lang="ru-RU" sz="24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85601" y="205921"/>
            <a:ext cx="1518558" cy="15185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СПК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377440"/>
            <a:ext cx="1828800" cy="448056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Основные задачи СПК</a:t>
            </a:r>
            <a:endParaRPr lang="ru-RU" sz="20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Текст 5"/>
          <p:cNvSpPr>
            <a:spLocks noGrp="1"/>
          </p:cNvSpPr>
          <p:nvPr>
            <p:ph type="body" idx="1"/>
          </p:nvPr>
        </p:nvSpPr>
        <p:spPr>
          <a:xfrm>
            <a:off x="2001520" y="782320"/>
            <a:ext cx="5679440" cy="25704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Орган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управления, наделенный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полномочиями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по организации проведения независимой оценки квалификации по определенному виду профессиональной деятельности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28800" y="2438400"/>
            <a:ext cx="7276453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5"/>
          <p:cNvSpPr txBox="1">
            <a:spLocks/>
          </p:cNvSpPr>
          <p:nvPr/>
        </p:nvSpPr>
        <p:spPr>
          <a:xfrm>
            <a:off x="1828800" y="2377440"/>
            <a:ext cx="5862320" cy="381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b="0" kern="1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prstClr val="black"/>
                </a:solidFill>
                <a:latin typeface="Palatino Linotype"/>
              </a:rPr>
              <a:t>утверждает оценочные средства;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prstClr val="black"/>
                </a:solidFill>
                <a:latin typeface="Palatino Linotype"/>
              </a:rPr>
              <a:t>представляет проекты наименований квалификаций и требования к квалификации;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prstClr val="black"/>
                </a:solidFill>
                <a:latin typeface="Palatino Linotype"/>
              </a:rPr>
              <a:t>проводит отбор организаций для выполнения ими функций центров оценки квалификаций;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prstClr val="black"/>
                </a:solidFill>
                <a:latin typeface="Palatino Linotype"/>
              </a:rPr>
              <a:t>осуществляет мониторинг деятельности центров оценки квалификаций и контроль за их деятельностью;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prstClr val="black"/>
                </a:solidFill>
                <a:latin typeface="Palatino Linotype"/>
              </a:rPr>
              <a:t>принимает решение о прекращении полномочий центров оценки квалификаций;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prstClr val="black"/>
                </a:solidFill>
                <a:latin typeface="Palatino Linotype"/>
              </a:rPr>
              <a:t>проверяет и признает результаты независимой оценки квалификации, принимает решение о выдаче свидетельств ЦОК и направляет в НАРК информацию о выданных свидетельствах для ее внесения в реестр</a:t>
            </a:r>
            <a:endParaRPr lang="ru-RU" sz="1800" dirty="0" smtClean="0">
              <a:solidFill>
                <a:prstClr val="black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51017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0"/>
            <a:ext cx="7315200" cy="67056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Центр оценки квалификаций</a:t>
            </a:r>
            <a:endParaRPr lang="ru-RU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85601" y="205921"/>
            <a:ext cx="1518558" cy="15185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ЦОК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403566"/>
            <a:ext cx="1828800" cy="445443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Основные задачи ЦОК</a:t>
            </a:r>
            <a:endParaRPr lang="ru-RU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Текст 5"/>
          <p:cNvSpPr>
            <a:spLocks noGrp="1"/>
          </p:cNvSpPr>
          <p:nvPr>
            <p:ph type="body" idx="1"/>
          </p:nvPr>
        </p:nvSpPr>
        <p:spPr>
          <a:xfrm>
            <a:off x="1867547" y="566057"/>
            <a:ext cx="5679440" cy="2151017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Организация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, прошедшая отбор советом по профессиональным квалификациям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осуществляет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оценку квалификаций и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выдает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свидетельства о профессиональной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квалификации.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0053" y="2634343"/>
            <a:ext cx="7315200" cy="0"/>
          </a:xfrm>
          <a:prstGeom prst="line">
            <a:avLst/>
          </a:prstGeom>
          <a:ln w="349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5"/>
          <p:cNvSpPr txBox="1">
            <a:spLocks/>
          </p:cNvSpPr>
          <p:nvPr/>
        </p:nvSpPr>
        <p:spPr>
          <a:xfrm>
            <a:off x="1828800" y="2403566"/>
            <a:ext cx="5862320" cy="41888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b="0" kern="1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7547" y="2634343"/>
            <a:ext cx="71022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оценка квалификаций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подготовка предложений и участие в разработке организационно-методического обеспечения процедур оценки квалификаций</a:t>
            </a:r>
            <a:r>
              <a:rPr lang="ru-RU" sz="20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создание и развитие информационной инфраструктуры </a:t>
            </a:r>
            <a:r>
              <a:rPr lang="ru-RU" sz="2000" dirty="0" smtClean="0"/>
              <a:t>системы независимой оценки </a:t>
            </a:r>
            <a:r>
              <a:rPr lang="ru-RU" sz="2000" dirty="0"/>
              <a:t>квалификаций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81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117600" y="502522"/>
            <a:ext cx="3545840" cy="44189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458720" y="3832222"/>
            <a:ext cx="1026160" cy="108928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567680" y="1493520"/>
            <a:ext cx="1007110" cy="12192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62"/>
          <p:cNvSpPr>
            <a:spLocks noGrp="1"/>
          </p:cNvSpPr>
          <p:nvPr>
            <p:ph type="title"/>
          </p:nvPr>
        </p:nvSpPr>
        <p:spPr>
          <a:xfrm rot="18539910">
            <a:off x="4515323" y="1885010"/>
            <a:ext cx="2237740" cy="466198"/>
          </a:xfrm>
        </p:spPr>
        <p:txBody>
          <a:bodyPr/>
          <a:lstStyle/>
          <a:p>
            <a:r>
              <a:rPr lang="ru-RU" sz="1600" dirty="0" smtClean="0"/>
              <a:t>Разрабатывает</a:t>
            </a:r>
            <a:endParaRPr lang="ru-RU" sz="1600" dirty="0"/>
          </a:p>
        </p:txBody>
      </p:sp>
      <p:sp>
        <p:nvSpPr>
          <p:cNvPr id="11" name="Номер слайда 4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B299EC-4AB4-0F4C-81E8-195ECA09A7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16560" y="314960"/>
            <a:ext cx="2042160" cy="118872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Министерство труда РФ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46600" y="292738"/>
            <a:ext cx="2042160" cy="120078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Совет по ПК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74790" y="304800"/>
            <a:ext cx="2042160" cy="118872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НОПРИЗ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3729" y="4861287"/>
            <a:ext cx="1570295" cy="11684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Работник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6560" y="4876800"/>
            <a:ext cx="2042160" cy="11684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ЦОК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44240" y="2712720"/>
            <a:ext cx="2123440" cy="11684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Профстандарты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74790" y="4861287"/>
            <a:ext cx="2042160" cy="11684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Работодатель – член СРО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74790" y="2663822"/>
            <a:ext cx="2042160" cy="11684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СРО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458720" y="1493520"/>
            <a:ext cx="985520" cy="12192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458720" y="5910074"/>
            <a:ext cx="955009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984024" y="5910073"/>
            <a:ext cx="1590766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8533118" y="3832222"/>
            <a:ext cx="0" cy="102906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596630" y="1503680"/>
            <a:ext cx="0" cy="116014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62"/>
          <p:cNvSpPr txBox="1">
            <a:spLocks/>
          </p:cNvSpPr>
          <p:nvPr/>
        </p:nvSpPr>
        <p:spPr>
          <a:xfrm rot="3006729">
            <a:off x="1712918" y="1482739"/>
            <a:ext cx="2237740" cy="466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Утверждает</a:t>
            </a:r>
            <a:endParaRPr lang="ru-RU" sz="1600" dirty="0"/>
          </a:p>
        </p:txBody>
      </p:sp>
      <p:sp>
        <p:nvSpPr>
          <p:cNvPr id="26" name="Заголовок 62"/>
          <p:cNvSpPr txBox="1">
            <a:spLocks/>
          </p:cNvSpPr>
          <p:nvPr/>
        </p:nvSpPr>
        <p:spPr>
          <a:xfrm rot="18499580">
            <a:off x="1246842" y="2845944"/>
            <a:ext cx="2237740" cy="466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C00000"/>
                </a:solidFill>
              </a:rPr>
              <a:t>Отбор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7" name="Заголовок 62"/>
          <p:cNvSpPr txBox="1">
            <a:spLocks/>
          </p:cNvSpPr>
          <p:nvPr/>
        </p:nvSpPr>
        <p:spPr>
          <a:xfrm>
            <a:off x="6379210" y="1814141"/>
            <a:ext cx="2237740" cy="466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 smtClean="0"/>
              <a:t>Обсуждение </a:t>
            </a:r>
            <a:r>
              <a:rPr lang="ru-RU" sz="1600" dirty="0" err="1" smtClean="0"/>
              <a:t>профстандартов</a:t>
            </a:r>
            <a:endParaRPr lang="ru-RU" sz="1600" dirty="0"/>
          </a:p>
        </p:txBody>
      </p:sp>
      <p:sp>
        <p:nvSpPr>
          <p:cNvPr id="28" name="Заголовок 62"/>
          <p:cNvSpPr txBox="1">
            <a:spLocks/>
          </p:cNvSpPr>
          <p:nvPr/>
        </p:nvSpPr>
        <p:spPr>
          <a:xfrm>
            <a:off x="6379210" y="4260526"/>
            <a:ext cx="2237740" cy="466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 smtClean="0"/>
              <a:t>Проверка наличия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оценки квалификации</a:t>
            </a:r>
            <a:endParaRPr lang="ru-RU" sz="1600" dirty="0"/>
          </a:p>
        </p:txBody>
      </p:sp>
      <p:sp>
        <p:nvSpPr>
          <p:cNvPr id="29" name="Заголовок 62"/>
          <p:cNvSpPr txBox="1">
            <a:spLocks/>
          </p:cNvSpPr>
          <p:nvPr/>
        </p:nvSpPr>
        <p:spPr>
          <a:xfrm>
            <a:off x="4698437" y="5328886"/>
            <a:ext cx="2237740" cy="4661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Контролирует оценку</a:t>
            </a:r>
            <a:endParaRPr lang="ru-RU" sz="1600" dirty="0"/>
          </a:p>
        </p:txBody>
      </p:sp>
      <p:sp>
        <p:nvSpPr>
          <p:cNvPr id="30" name="Заголовок 62"/>
          <p:cNvSpPr txBox="1">
            <a:spLocks/>
          </p:cNvSpPr>
          <p:nvPr/>
        </p:nvSpPr>
        <p:spPr>
          <a:xfrm>
            <a:off x="1817354" y="5595694"/>
            <a:ext cx="2237740" cy="314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Оценка</a:t>
            </a:r>
            <a:endParaRPr lang="ru-RU" sz="1600" dirty="0"/>
          </a:p>
        </p:txBody>
      </p:sp>
      <p:sp>
        <p:nvSpPr>
          <p:cNvPr id="31" name="Заголовок 62"/>
          <p:cNvSpPr txBox="1">
            <a:spLocks/>
          </p:cNvSpPr>
          <p:nvPr/>
        </p:nvSpPr>
        <p:spPr>
          <a:xfrm rot="18843557">
            <a:off x="1772310" y="3826384"/>
            <a:ext cx="2237740" cy="466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 smtClean="0"/>
              <a:t>Основание 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оценки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5507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987" y="81552"/>
            <a:ext cx="8681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Постановление Правительства Российской Федерации от 22.01.2013 № 23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«О правилах разработки и утверждения профессиональных стандартов» 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596" y="789438"/>
            <a:ext cx="3426108" cy="937549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DDDEDD">
                    <a:lumMod val="10000"/>
                  </a:srgbClr>
                </a:solidFill>
                <a:latin typeface="Calibri" panose="020F0502020204030204" pitchFamily="34" charset="0"/>
              </a:rPr>
              <a:t>Разработка ПС организаций за счет собственных средств</a:t>
            </a:r>
            <a:endParaRPr lang="ru-RU" b="1" dirty="0">
              <a:solidFill>
                <a:srgbClr val="DDDEDD">
                  <a:lumMod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768406" y="768646"/>
            <a:ext cx="3783958" cy="937549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DDDEDD">
                    <a:lumMod val="10000"/>
                  </a:srgbClr>
                </a:solidFill>
                <a:latin typeface="Calibri" panose="020F0502020204030204" pitchFamily="34" charset="0"/>
              </a:rPr>
              <a:t>Разработка ПС осуществляется за счет средств федерального бюджета</a:t>
            </a:r>
            <a:endParaRPr lang="ru-RU" sz="1600" b="1" dirty="0">
              <a:solidFill>
                <a:srgbClr val="DDDEDD">
                  <a:lumMod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598" y="2912955"/>
            <a:ext cx="4606967" cy="11574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DDDEDD">
                    <a:lumMod val="10000"/>
                  </a:srgbClr>
                </a:solidFill>
                <a:latin typeface="Calibri" panose="020F0502020204030204" pitchFamily="34" charset="0"/>
              </a:rPr>
              <a:t>Внесение проекта в Минтруд России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DDDEDD">
                    <a:lumMod val="10000"/>
                  </a:srgbClr>
                </a:solidFill>
                <a:latin typeface="Calibri" panose="020F0502020204030204" pitchFamily="34" charset="0"/>
              </a:rPr>
              <a:t>проект ПС;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DDDEDD">
                    <a:lumMod val="10000"/>
                  </a:srgbClr>
                </a:solidFill>
                <a:latin typeface="Calibri" panose="020F0502020204030204" pitchFamily="34" charset="0"/>
              </a:rPr>
              <a:t>пояснительная записка;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DDDEDD">
                    <a:lumMod val="10000"/>
                  </a:srgbClr>
                </a:solidFill>
                <a:latin typeface="Calibri" panose="020F0502020204030204" pitchFamily="34" charset="0"/>
              </a:rPr>
              <a:t>информация о разработчике;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DDDEDD">
                    <a:lumMod val="10000"/>
                  </a:srgbClr>
                </a:solidFill>
                <a:latin typeface="Calibri" panose="020F0502020204030204" pitchFamily="34" charset="0"/>
              </a:rPr>
              <a:t>информация об общественных обсуждениях. </a:t>
            </a:r>
            <a:endParaRPr lang="ru-RU" sz="1600" b="1" dirty="0">
              <a:solidFill>
                <a:srgbClr val="DDDEDD">
                  <a:lumMod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607" y="4432623"/>
            <a:ext cx="4586948" cy="5092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DDDEDD">
                    <a:lumMod val="10000"/>
                  </a:srgbClr>
                </a:solidFill>
                <a:latin typeface="Calibri" panose="020F0502020204030204" pitchFamily="34" charset="0"/>
              </a:rPr>
              <a:t>Размещение в сети «Интернет» на сайте </a:t>
            </a:r>
            <a:r>
              <a:rPr lang="en-US" sz="1600" b="1" dirty="0" smtClean="0">
                <a:solidFill>
                  <a:srgbClr val="DDDEDD">
                    <a:lumMod val="10000"/>
                  </a:srgbClr>
                </a:solidFill>
                <a:latin typeface="Calibri" panose="020F0502020204030204" pitchFamily="34" charset="0"/>
              </a:rPr>
              <a:t>regulation.gov.ru</a:t>
            </a:r>
            <a:r>
              <a:rPr lang="ru-RU" sz="1600" b="1" dirty="0" smtClean="0">
                <a:solidFill>
                  <a:srgbClr val="DDDEDD">
                    <a:lumMod val="10000"/>
                  </a:srgbClr>
                </a:solidFill>
                <a:latin typeface="Calibri" panose="020F0502020204030204" pitchFamily="34" charset="0"/>
              </a:rPr>
              <a:t> </a:t>
            </a:r>
            <a:endParaRPr lang="ru-RU" sz="1600" b="1" dirty="0">
              <a:solidFill>
                <a:srgbClr val="DDDEDD">
                  <a:lumMod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42199" y="4132210"/>
            <a:ext cx="3726565" cy="80969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DDDEDD">
                    <a:lumMod val="10000"/>
                  </a:srgbClr>
                </a:solidFill>
                <a:latin typeface="Calibri" panose="020F0502020204030204" pitchFamily="34" charset="0"/>
              </a:rPr>
              <a:t>Направление в федеральный орган исполнительной власти для замечаний и предложений</a:t>
            </a:r>
            <a:endParaRPr lang="ru-RU" sz="1600" b="1" dirty="0">
              <a:solidFill>
                <a:srgbClr val="DDDEDD">
                  <a:lumMod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9872" y="5335929"/>
            <a:ext cx="5939885" cy="601883"/>
          </a:xfrm>
          <a:prstGeom prst="rect">
            <a:avLst/>
          </a:prstGeom>
          <a:gradFill flip="none" rotWithShape="1">
            <a:gsLst>
              <a:gs pos="0">
                <a:srgbClr val="9EFF97">
                  <a:tint val="66000"/>
                  <a:satMod val="160000"/>
                </a:srgbClr>
              </a:gs>
              <a:gs pos="50000">
                <a:srgbClr val="9EFF97">
                  <a:tint val="44500"/>
                  <a:satMod val="160000"/>
                </a:srgbClr>
              </a:gs>
              <a:gs pos="100000">
                <a:srgbClr val="9EFF9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DDDEDD">
                    <a:lumMod val="10000"/>
                  </a:srgbClr>
                </a:solidFill>
                <a:latin typeface="Calibri" panose="020F0502020204030204" pitchFamily="34" charset="0"/>
              </a:rPr>
              <a:t>Национальный совет по профессиональным квалификациям при Президенте РФ для экспертного заключения</a:t>
            </a:r>
            <a:endParaRPr lang="ru-RU" sz="1600" b="1" dirty="0">
              <a:solidFill>
                <a:srgbClr val="DDDEDD">
                  <a:lumMod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69871" y="6267693"/>
            <a:ext cx="5939885" cy="520860"/>
          </a:xfrm>
          <a:prstGeom prst="rect">
            <a:avLst/>
          </a:prstGeom>
          <a:gradFill flip="none" rotWithShape="1">
            <a:gsLst>
              <a:gs pos="0">
                <a:srgbClr val="9EFF97">
                  <a:tint val="66000"/>
                  <a:satMod val="160000"/>
                </a:srgbClr>
              </a:gs>
              <a:gs pos="50000">
                <a:srgbClr val="9EFF97">
                  <a:tint val="44500"/>
                  <a:satMod val="160000"/>
                </a:srgbClr>
              </a:gs>
              <a:gs pos="100000">
                <a:srgbClr val="9EFF9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DDDEDD">
                    <a:lumMod val="10000"/>
                  </a:srgbClr>
                </a:solidFill>
                <a:latin typeface="Calibri" panose="020F0502020204030204" pitchFamily="34" charset="0"/>
              </a:rPr>
              <a:t>Минтруд России утверждает ПС</a:t>
            </a:r>
            <a:endParaRPr lang="ru-RU" sz="1600" b="1" dirty="0">
              <a:solidFill>
                <a:srgbClr val="DDDEDD">
                  <a:lumMod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598" y="2030390"/>
            <a:ext cx="4586947" cy="62503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DDDEDD">
                    <a:lumMod val="10000"/>
                  </a:srgbClr>
                </a:solidFill>
                <a:latin typeface="Calibri" panose="020F0502020204030204" pitchFamily="34" charset="0"/>
              </a:rPr>
              <a:t>Проведение общественных обсуждений, одобрение СПК</a:t>
            </a:r>
            <a:endParaRPr lang="ru-RU" sz="1600" b="1" dirty="0">
              <a:solidFill>
                <a:srgbClr val="DDDEDD">
                  <a:lumMod val="10000"/>
                </a:srgbClr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990846" y="1585732"/>
            <a:ext cx="395225" cy="416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190036" y="1585732"/>
            <a:ext cx="489508" cy="416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93022" y="4094069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10 </a:t>
            </a:r>
            <a:r>
              <a:rPr lang="ru-RU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дней</a:t>
            </a:r>
            <a:endParaRPr lang="ru-RU" sz="16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670138" y="5023413"/>
            <a:ext cx="369427" cy="312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146157" y="5023413"/>
            <a:ext cx="370390" cy="312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59300" y="5010394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15 дней</a:t>
            </a:r>
            <a:endParaRPr lang="ru-RU" sz="16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55083" y="5973065"/>
            <a:ext cx="830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7 дней </a:t>
            </a:r>
            <a:endParaRPr lang="ru-RU" sz="16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4708978" y="4070423"/>
            <a:ext cx="538707" cy="466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сновная">
      <a:majorFont>
        <a:latin typeface="DINCyr-Medium"/>
        <a:ea typeface=""/>
        <a:cs typeface=""/>
      </a:majorFont>
      <a:minorFont>
        <a:latin typeface="DINCyr-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17">
      <a:dk1>
        <a:srgbClr val="58585B"/>
      </a:dk1>
      <a:lt1>
        <a:sysClr val="window" lastClr="FFFFFF"/>
      </a:lt1>
      <a:dk2>
        <a:srgbClr val="DDDEDD"/>
      </a:dk2>
      <a:lt2>
        <a:srgbClr val="0C64AC"/>
      </a:lt2>
      <a:accent1>
        <a:srgbClr val="CD0920"/>
      </a:accent1>
      <a:accent2>
        <a:srgbClr val="0F5494"/>
      </a:accent2>
      <a:accent3>
        <a:srgbClr val="A5A6A5"/>
      </a:accent3>
      <a:accent4>
        <a:srgbClr val="0F5494"/>
      </a:accent4>
      <a:accent5>
        <a:srgbClr val="A5A6A5"/>
      </a:accent5>
      <a:accent6>
        <a:srgbClr val="58585B"/>
      </a:accent6>
      <a:hlink>
        <a:srgbClr val="CD0920"/>
      </a:hlink>
      <a:folHlink>
        <a:srgbClr val="0E44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Custom 17">
      <a:dk1>
        <a:srgbClr val="58585B"/>
      </a:dk1>
      <a:lt1>
        <a:sysClr val="window" lastClr="FFFFFF"/>
      </a:lt1>
      <a:dk2>
        <a:srgbClr val="DDDEDD"/>
      </a:dk2>
      <a:lt2>
        <a:srgbClr val="0C64AC"/>
      </a:lt2>
      <a:accent1>
        <a:srgbClr val="CD0920"/>
      </a:accent1>
      <a:accent2>
        <a:srgbClr val="0F5494"/>
      </a:accent2>
      <a:accent3>
        <a:srgbClr val="A5A6A5"/>
      </a:accent3>
      <a:accent4>
        <a:srgbClr val="0F5494"/>
      </a:accent4>
      <a:accent5>
        <a:srgbClr val="A5A6A5"/>
      </a:accent5>
      <a:accent6>
        <a:srgbClr val="58585B"/>
      </a:accent6>
      <a:hlink>
        <a:srgbClr val="CD0920"/>
      </a:hlink>
      <a:folHlink>
        <a:srgbClr val="0E44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1755</TotalTime>
  <Words>959</Words>
  <Application>Microsoft Office PowerPoint</Application>
  <PresentationFormat>Экран (4:3)</PresentationFormat>
  <Paragraphs>160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DINCyr-Medium</vt:lpstr>
      <vt:lpstr>Palatino Linotype</vt:lpstr>
      <vt:lpstr>Times New Roman</vt:lpstr>
      <vt:lpstr>Wingdings</vt:lpstr>
      <vt:lpstr>Исполнительная</vt:lpstr>
      <vt:lpstr>Специальное оформление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НСПК</vt:lpstr>
      <vt:lpstr>НАРК</vt:lpstr>
      <vt:lpstr>СПК</vt:lpstr>
      <vt:lpstr>ЦОК</vt:lpstr>
      <vt:lpstr>Разрабатывает</vt:lpstr>
      <vt:lpstr>Презентация PowerPoint</vt:lpstr>
      <vt:lpstr>Презентация PowerPoint</vt:lpstr>
      <vt:lpstr>Презентация PowerPoint</vt:lpstr>
      <vt:lpstr>Взаимосвязь НРС и независимой оценки квалификаций</vt:lpstr>
      <vt:lpstr>НАПОЛНЕНИЕ НАЦИОНАЛЬНОГО РЕЕСТРА СПЕЦИАЛИСТОВ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Andrey</dc:creator>
  <cp:lastModifiedBy>Юлия В. Васильева</cp:lastModifiedBy>
  <cp:revision>132</cp:revision>
  <cp:lastPrinted>2016-11-24T13:05:34Z</cp:lastPrinted>
  <dcterms:created xsi:type="dcterms:W3CDTF">2015-05-07T06:41:39Z</dcterms:created>
  <dcterms:modified xsi:type="dcterms:W3CDTF">2016-12-08T13:11:42Z</dcterms:modified>
</cp:coreProperties>
</file>